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57" r:id="rId4"/>
    <p:sldId id="279" r:id="rId5"/>
    <p:sldId id="259" r:id="rId6"/>
    <p:sldId id="274" r:id="rId7"/>
    <p:sldId id="278" r:id="rId8"/>
    <p:sldId id="265" r:id="rId9"/>
    <p:sldId id="263" r:id="rId10"/>
    <p:sldId id="264" r:id="rId11"/>
    <p:sldId id="280" r:id="rId12"/>
    <p:sldId id="275" r:id="rId13"/>
    <p:sldId id="276" r:id="rId14"/>
  </p:sldIdLst>
  <p:sldSz cx="9144000" cy="6858000" type="screen4x3"/>
  <p:notesSz cx="6858000" cy="9947275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80" autoAdjust="0"/>
    <p:restoredTop sz="94675" autoAdjust="0"/>
  </p:normalViewPr>
  <p:slideViewPr>
    <p:cSldViewPr snapToObjects="1">
      <p:cViewPr>
        <p:scale>
          <a:sx n="98" d="100"/>
          <a:sy n="98" d="100"/>
        </p:scale>
        <p:origin x="-184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_tradnl" smtClean="0"/>
              <a:t>Nombre....................................................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DE3C6-BC4F-AE40-B308-BB43D65D9D39}" type="datetimeFigureOut">
              <a:rPr lang="es-ES_tradnl" smtClean="0"/>
              <a:pPr/>
              <a:t>17/02/2015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NICILT Spanish A-Level Film Day 26-02-15 Ximena Arias-McLaughlin Open University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C3A2-5F4F-6545-81C2-B58D557B6F73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496057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_tradnl" smtClean="0"/>
              <a:t>Nombre....................................................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E438C-1E80-494B-8B69-EF7DB2DAB1E3}" type="datetimeFigureOut">
              <a:rPr lang="es-ES_tradnl" smtClean="0"/>
              <a:pPr/>
              <a:t>17/02/2015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NICILT Spanish A-Level Film Day 26-02-15 Ximena Arias-McLaughlin Open University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EBAD-4A9B-CE43-9B46-9A3453B0F9AB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285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EBAD-4A9B-CE43-9B46-9A3453B0F9AB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NICILT Spanish A-Level Film Day 26-02-15 Ximena Arias-McLaughlin Open University</a:t>
            </a:r>
            <a:endParaRPr lang="es-ES_trad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_tradnl" smtClean="0"/>
              <a:t>Nombre....................................................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697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976392-FF59-C344-BF35-01373AA8205E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2EAFF92B-0AF3-314A-A06B-3028D22B7381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D80B-2EFB-A84A-B45D-79204B37D4E8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D80B-2EFB-A84A-B45D-79204B37D4E8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B77B-74CF-714B-866F-3DDD03630804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152-BB9B-E341-B181-A22820C6B86D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B093-D3C8-E745-B6D1-83FB5AF54082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8FD80B-2EFB-A84A-B45D-79204B37D4E8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13EB6E9-674E-3A41-B66A-E354A18FE154}" type="datetime1">
              <a:rPr lang="es-ES_tradnl" smtClean="0"/>
              <a:t>17/02/2015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8092-D1D7-0F4E-9B3B-800485C653DF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6347-73F1-834D-B734-770FEEA54842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956D-5943-754E-8899-47B9BB8D61E0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E44A-B88F-9E47-8AE6-359FBB99752E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AF1ACD31-3860-5C49-A767-E12F14037042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68FD80B-2EFB-A84A-B45D-79204B37D4E8}" type="datetime1">
              <a:rPr lang="es-ES_tradnl" smtClean="0"/>
              <a:t>17/02/2015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B2D0F72-630C-CA46-B85F-416C533C0DF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creen Shot 2015-02-15 at 23.25.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0"/>
            <a:ext cx="6651706" cy="489992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5206516"/>
            <a:ext cx="4800600" cy="609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4000" b="1" dirty="0" smtClean="0"/>
              <a:t>Actividades post film</a:t>
            </a:r>
            <a:endParaRPr lang="es-ES_tradnl" sz="40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9101" y="6172200"/>
            <a:ext cx="2057397" cy="365125"/>
          </a:xfrm>
        </p:spPr>
        <p:txBody>
          <a:bodyPr/>
          <a:lstStyle/>
          <a:p>
            <a:r>
              <a:rPr lang="es-ES_tradnl" dirty="0" smtClean="0"/>
              <a:t>Ximena Arias-</a:t>
            </a:r>
            <a:r>
              <a:rPr lang="es-ES_tradnl" dirty="0" err="1" smtClean="0"/>
              <a:t>McLaughlin</a:t>
            </a:r>
            <a:r>
              <a:rPr lang="es-ES_tradnl" dirty="0" smtClean="0"/>
              <a:t> (Open </a:t>
            </a:r>
            <a:r>
              <a:rPr lang="es-ES_tradnl" dirty="0" err="1" smtClean="0"/>
              <a:t>University</a:t>
            </a:r>
            <a:r>
              <a:rPr lang="es-ES_tradnl" dirty="0" smtClean="0"/>
              <a:t>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194982"/>
            <a:ext cx="7583488" cy="829233"/>
          </a:xfrm>
        </p:spPr>
        <p:txBody>
          <a:bodyPr>
            <a:normAutofit/>
          </a:bodyPr>
          <a:lstStyle/>
          <a:p>
            <a:r>
              <a:rPr lang="es-ES_tradnl" sz="3600" b="1" dirty="0" smtClean="0"/>
              <a:t> Di qué personaje dice lo siguiente:</a:t>
            </a:r>
            <a:endParaRPr lang="es-ES_tradn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343400"/>
          </a:xfrm>
        </p:spPr>
        <p:txBody>
          <a:bodyPr>
            <a:normAutofit/>
          </a:bodyPr>
          <a:lstStyle/>
          <a:p>
            <a:r>
              <a:rPr lang="es-ES_tradnl" sz="2800" i="1" dirty="0" smtClean="0">
                <a:latin typeface="Comic Sans MS"/>
                <a:cs typeface="Comic Sans MS"/>
              </a:rPr>
              <a:t>Hemos perdido el dinero… </a:t>
            </a:r>
            <a:r>
              <a:rPr lang="es-ES_tradnl" sz="2800" i="1" smtClean="0">
                <a:latin typeface="Comic Sans MS"/>
                <a:cs typeface="Comic Sans MS"/>
              </a:rPr>
              <a:t>era una </a:t>
            </a:r>
            <a:r>
              <a:rPr lang="es-ES_tradnl" sz="2800" i="1" dirty="0" smtClean="0">
                <a:latin typeface="Comic Sans MS"/>
                <a:cs typeface="Comic Sans MS"/>
              </a:rPr>
              <a:t>estafa… por lo que se ve no hemos sido los únicos. </a:t>
            </a:r>
            <a:endParaRPr lang="es-ES_tradnl" sz="2800" i="1" dirty="0">
              <a:latin typeface="Comic Sans MS"/>
              <a:cs typeface="Comic Sans M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pic>
        <p:nvPicPr>
          <p:cNvPr id="6" name="Imagen 5" descr="Screen Shot 2015-02-16 at 00.44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07740"/>
            <a:ext cx="3733800" cy="30120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438400" y="3007740"/>
            <a:ext cx="4648200" cy="31806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7452320" y="2905780"/>
            <a:ext cx="103265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Pablo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3821272"/>
            <a:ext cx="165782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madre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de </a:t>
            </a:r>
          </a:p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117" y="3106110"/>
            <a:ext cx="13561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8359" y="4125684"/>
            <a:ext cx="9060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Pilar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64484" y="5332893"/>
            <a:ext cx="12698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Marcos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343400"/>
          </a:xfrm>
        </p:spPr>
        <p:txBody>
          <a:bodyPr>
            <a:normAutofit/>
          </a:bodyPr>
          <a:lstStyle/>
          <a:p>
            <a:r>
              <a:rPr lang="es-ES_tradnl" sz="2800" i="1" dirty="0" smtClean="0">
                <a:latin typeface="Comic Sans MS"/>
                <a:cs typeface="Comic Sans MS"/>
              </a:rPr>
              <a:t>Martín, es la primera vez que veo el mar.</a:t>
            </a:r>
            <a:endParaRPr lang="es-ES_tradnl" sz="2800" i="1" dirty="0">
              <a:latin typeface="Comic Sans MS"/>
              <a:cs typeface="Comic Sans M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dirty="0" smtClean="0"/>
              <a:t> Di qué personaje dice lo siguiente:</a:t>
            </a:r>
            <a:endParaRPr lang="es-ES_tradnl" dirty="0"/>
          </a:p>
        </p:txBody>
      </p:sp>
      <p:pic>
        <p:nvPicPr>
          <p:cNvPr id="7" name="Imagen 6" descr="Screen Shot 2015-02-16 at 01.16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2590736"/>
            <a:ext cx="3194050" cy="34290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4600" y="2590736"/>
            <a:ext cx="3657600" cy="3657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6660232" y="3429000"/>
            <a:ext cx="103265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Pablo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4520717"/>
            <a:ext cx="21002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madre</a:t>
            </a:r>
            <a:r>
              <a:rPr lang="en-GB" sz="2800" dirty="0" smtClean="0"/>
              <a:t> de </a:t>
            </a:r>
          </a:p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8099" y="3106110"/>
            <a:ext cx="13561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1341" y="4125684"/>
            <a:ext cx="9060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Pilar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67466" y="5332893"/>
            <a:ext cx="12698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Marcos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343400"/>
          </a:xfrm>
        </p:spPr>
        <p:txBody>
          <a:bodyPr>
            <a:normAutofit/>
          </a:bodyPr>
          <a:lstStyle/>
          <a:p>
            <a:r>
              <a:rPr lang="es-ES_tradnl" sz="2800" i="1" dirty="0" smtClean="0">
                <a:latin typeface="Comic Sans MS"/>
                <a:cs typeface="Comic Sans MS"/>
              </a:rPr>
              <a:t>Ya, yo también te lo he dicho 40 veces en alemán, y no lo sabes.</a:t>
            </a:r>
            <a:endParaRPr lang="es-ES_tradnl" sz="2800" dirty="0">
              <a:latin typeface="Comic Sans MS"/>
              <a:cs typeface="Comic Sans M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dirty="0" smtClean="0"/>
              <a:t> Di qué personaje dice lo siguiente:</a:t>
            </a:r>
            <a:endParaRPr lang="es-ES_tradnl" dirty="0"/>
          </a:p>
        </p:txBody>
      </p:sp>
      <p:pic>
        <p:nvPicPr>
          <p:cNvPr id="7" name="Imagen 6" descr="Screen Shot 2015-02-16 at 00.50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5294"/>
            <a:ext cx="4292600" cy="239621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28800" y="3145294"/>
            <a:ext cx="42926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6660232" y="3429000"/>
            <a:ext cx="103265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Pablo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4520717"/>
            <a:ext cx="21002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madre</a:t>
            </a:r>
            <a:r>
              <a:rPr lang="en-GB" sz="2800" dirty="0" smtClean="0"/>
              <a:t> de </a:t>
            </a:r>
          </a:p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780928"/>
            <a:ext cx="13561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9145" y="4214986"/>
            <a:ext cx="9060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Pilar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46729" y="5594503"/>
            <a:ext cx="12698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Marcos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343400"/>
          </a:xfrm>
        </p:spPr>
        <p:txBody>
          <a:bodyPr>
            <a:normAutofit/>
          </a:bodyPr>
          <a:lstStyle/>
          <a:p>
            <a:r>
              <a:rPr lang="es-ES_tradnl" sz="2800" i="1" dirty="0" smtClean="0">
                <a:latin typeface="Comic Sans MS"/>
                <a:cs typeface="Comic Sans MS"/>
              </a:rPr>
              <a:t>En seis años hemos subido seis pisos y encima está usado</a:t>
            </a:r>
            <a:r>
              <a:rPr lang="es-ES_tradnl" sz="2800" dirty="0" smtClean="0">
                <a:latin typeface="Comic Sans MS"/>
                <a:cs typeface="Comic Sans MS"/>
              </a:rPr>
              <a:t>.</a:t>
            </a:r>
            <a:endParaRPr lang="es-ES_tradnl" sz="2800" dirty="0">
              <a:latin typeface="Comic Sans MS"/>
              <a:cs typeface="Comic Sans M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dirty="0" smtClean="0"/>
              <a:t> Di qué personaje dice lo siguiente:</a:t>
            </a:r>
            <a:endParaRPr lang="es-ES_tradnl" dirty="0"/>
          </a:p>
        </p:txBody>
      </p:sp>
      <p:pic>
        <p:nvPicPr>
          <p:cNvPr id="7" name="Imagen 6" descr="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183147"/>
            <a:ext cx="5029200" cy="27043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81200" y="2928745"/>
            <a:ext cx="5334000" cy="30910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7596336" y="2894698"/>
            <a:ext cx="103265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Pablo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96336" y="3658942"/>
            <a:ext cx="13106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madre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de </a:t>
            </a:r>
          </a:p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8099" y="3106110"/>
            <a:ext cx="13561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18302" y="4023001"/>
            <a:ext cx="9060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Pilar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6390" y="5213214"/>
            <a:ext cx="12698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Marcos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31" y="609599"/>
            <a:ext cx="6840537" cy="82923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b="1" dirty="0" smtClean="0"/>
              <a:t>1. Preguntas generales: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765158"/>
            <a:ext cx="8712968" cy="4007224"/>
          </a:xfrm>
        </p:spPr>
        <p:txBody>
          <a:bodyPr>
            <a:noAutofit/>
          </a:bodyPr>
          <a:lstStyle/>
          <a:p>
            <a:r>
              <a:rPr lang="es-ES_tradnl" sz="2800" b="1" dirty="0"/>
              <a:t>¿ Te </a:t>
            </a:r>
            <a:r>
              <a:rPr lang="es-ES_tradnl" sz="2800" b="1" dirty="0" smtClean="0"/>
              <a:t>ha gustado la película? sí-no y ¿por qué?</a:t>
            </a:r>
          </a:p>
          <a:p>
            <a:r>
              <a:rPr lang="es-ES_tradnl" sz="2800" b="1" dirty="0" smtClean="0"/>
              <a:t>¿Qué es lo que más te ha gustado?</a:t>
            </a:r>
          </a:p>
          <a:p>
            <a:r>
              <a:rPr lang="es-ES_tradnl" sz="2800" b="1" dirty="0" smtClean="0"/>
              <a:t>¿Cuáles son los personajes principales de la película?</a:t>
            </a:r>
          </a:p>
          <a:p>
            <a:r>
              <a:rPr lang="es-ES_tradnl" sz="2800" b="1" dirty="0" smtClean="0"/>
              <a:t>¿Te parece que el título de la película influencia lo que sucede en ella?</a:t>
            </a:r>
          </a:p>
          <a:p>
            <a:r>
              <a:rPr lang="es-ES_tradnl" sz="2800" b="1" dirty="0" smtClean="0"/>
              <a:t>¿Cuáles de estas palabras describen mejor la historia?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Ximena Arias-McLaughlin (Open </a:t>
            </a:r>
            <a:r>
              <a:rPr lang="es-ES_tradnl" dirty="0" err="1" smtClean="0"/>
              <a:t>University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339752" y="5514892"/>
            <a:ext cx="117464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000" b="1" dirty="0" smtClean="0"/>
              <a:t>divertida</a:t>
            </a:r>
            <a:endParaRPr lang="es-ES_tradnl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251582" y="5976317"/>
            <a:ext cx="87508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000" b="1" dirty="0" smtClean="0"/>
              <a:t>alegre</a:t>
            </a:r>
            <a:endParaRPr lang="es-ES_tradnl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874437" y="6048345"/>
            <a:ext cx="111741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000" b="1" dirty="0" smtClean="0"/>
              <a:t>aburrida</a:t>
            </a:r>
            <a:endParaRPr lang="es-ES_tradnl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22589" y="5514892"/>
            <a:ext cx="95348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000" b="1" dirty="0" smtClean="0"/>
              <a:t>trágica</a:t>
            </a:r>
            <a:endParaRPr lang="es-ES_tradnl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572000" y="5487197"/>
            <a:ext cx="60257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000" b="1" dirty="0" smtClean="0"/>
              <a:t>real</a:t>
            </a:r>
            <a:endParaRPr lang="es-ES_tradnl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80953" y="5901899"/>
            <a:ext cx="77289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000" b="1" dirty="0" smtClean="0"/>
              <a:t>triste</a:t>
            </a:r>
            <a:endParaRPr lang="es-ES_tradnl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168325" y="5848290"/>
            <a:ext cx="134308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000" b="1" dirty="0" smtClean="0"/>
              <a:t>monótona</a:t>
            </a:r>
            <a:endParaRPr lang="es-ES_tradnl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98331" y="5403050"/>
            <a:ext cx="132158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 smtClean="0"/>
              <a:t>complicada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12" y="116632"/>
            <a:ext cx="8621588" cy="1770112"/>
          </a:xfrm>
        </p:spPr>
        <p:txBody>
          <a:bodyPr>
            <a:normAutofit fontScale="90000"/>
          </a:bodyPr>
          <a:lstStyle/>
          <a:p>
            <a:r>
              <a:rPr lang="es-ES_tradnl" sz="3111" b="1" dirty="0" smtClean="0"/>
              <a:t>2. Establece la correspondencia entre personajes de la película y rasgos de su carácter y situación. Escribe los números más apropiados.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981200"/>
            <a:ext cx="4572000" cy="4267200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- Martín es ……….………</a:t>
            </a:r>
          </a:p>
          <a:p>
            <a:r>
              <a:rPr lang="es-ES_tradnl" sz="3200" dirty="0" smtClean="0"/>
              <a:t>- Pilar es…….…………….</a:t>
            </a:r>
          </a:p>
          <a:p>
            <a:r>
              <a:rPr lang="es-ES_tradnl" sz="3200" dirty="0" smtClean="0"/>
              <a:t>- Pablo es……...…………</a:t>
            </a:r>
          </a:p>
          <a:p>
            <a:r>
              <a:rPr lang="es-ES_tradnl" sz="3200" dirty="0" smtClean="0"/>
              <a:t>- Marcos es ……………..</a:t>
            </a:r>
          </a:p>
          <a:p>
            <a:r>
              <a:rPr lang="es-ES_tradnl" sz="3200" dirty="0" smtClean="0"/>
              <a:t>- </a:t>
            </a:r>
            <a:r>
              <a:rPr lang="es-ES_tradnl" sz="3200" dirty="0" err="1" smtClean="0"/>
              <a:t>Hannah</a:t>
            </a:r>
            <a:r>
              <a:rPr lang="es-ES_tradnl" sz="3200" dirty="0" smtClean="0"/>
              <a:t>  es..……………</a:t>
            </a:r>
          </a:p>
          <a:p>
            <a:pPr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4800600" y="1724085"/>
            <a:ext cx="4000500" cy="473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una persona amable</a:t>
            </a:r>
          </a:p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muy ambicioso</a:t>
            </a:r>
          </a:p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padre abnegado</a:t>
            </a:r>
          </a:p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4.-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madre estricta</a:t>
            </a:r>
          </a:p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5.-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chico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adaptable</a:t>
            </a:r>
            <a:endParaRPr lang="es-ES_trad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6.-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</a:t>
            </a:r>
            <a:endParaRPr lang="es-ES_trad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7.-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</a:t>
            </a:r>
            <a:endParaRPr lang="es-ES_trad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8.-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mujer luchadora</a:t>
            </a:r>
          </a:p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mujer romántica</a:t>
            </a:r>
          </a:p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10.-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niño inteligente</a:t>
            </a:r>
          </a:p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11.-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celosa</a:t>
            </a:r>
            <a:endParaRPr lang="es-ES_trad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12.-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amigo</a:t>
            </a:r>
            <a:endParaRPr lang="es-ES_trad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859" y="393412"/>
            <a:ext cx="8091589" cy="1143000"/>
          </a:xfrm>
        </p:spPr>
        <p:txBody>
          <a:bodyPr>
            <a:noAutofit/>
          </a:bodyPr>
          <a:lstStyle/>
          <a:p>
            <a:r>
              <a:rPr lang="es-ES_tradnl" sz="2800" b="1" dirty="0" smtClean="0"/>
              <a:t>3. ¿Cuál de estas escenas te gustó más y por qué? Responde: Me gustó más la escena número……</a:t>
            </a:r>
            <a:br>
              <a:rPr lang="es-ES_tradnl" sz="2800" b="1" dirty="0" smtClean="0"/>
            </a:br>
            <a:r>
              <a:rPr lang="es-ES_tradnl" sz="2800" b="1" dirty="0" smtClean="0"/>
              <a:t>porque…….</a:t>
            </a:r>
            <a:endParaRPr lang="es-ES_tradnl" sz="28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pic>
        <p:nvPicPr>
          <p:cNvPr id="6" name="Imagen 5" descr="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43" y="4389324"/>
            <a:ext cx="3452122" cy="1859076"/>
          </a:xfrm>
          <a:prstGeom prst="rect">
            <a:avLst/>
          </a:prstGeom>
        </p:spPr>
      </p:pic>
      <p:pic>
        <p:nvPicPr>
          <p:cNvPr id="7" name="Imagen 6" descr="0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7" y="4389325"/>
            <a:ext cx="2891632" cy="1859075"/>
          </a:xfrm>
          <a:prstGeom prst="rect">
            <a:avLst/>
          </a:prstGeom>
        </p:spPr>
      </p:pic>
      <p:pic>
        <p:nvPicPr>
          <p:cNvPr id="8" name="Imagen 7" descr="0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368" y="1828800"/>
            <a:ext cx="3036526" cy="2032248"/>
          </a:xfrm>
          <a:prstGeom prst="rect">
            <a:avLst/>
          </a:prstGeom>
        </p:spPr>
      </p:pic>
      <p:pic>
        <p:nvPicPr>
          <p:cNvPr id="9" name="Imagen 8" descr="Screen Shot 2015-02-16 at 01.25.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11" y="1828800"/>
            <a:ext cx="2895600" cy="2325242"/>
          </a:xfrm>
          <a:prstGeom prst="rect">
            <a:avLst/>
          </a:prstGeom>
        </p:spPr>
      </p:pic>
      <p:pic>
        <p:nvPicPr>
          <p:cNvPr id="10" name="Imagen 9" descr="Screen Shot 2015-02-16 at 01.24.0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111" y="1828800"/>
            <a:ext cx="2768906" cy="19352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93657" y="1536412"/>
            <a:ext cx="389850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200" b="1" dirty="0" smtClean="0"/>
              <a:t>1</a:t>
            </a:r>
            <a:endParaRPr lang="es-ES_tradnl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78029" y="1536412"/>
            <a:ext cx="384841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200" b="1" dirty="0" smtClean="0"/>
              <a:t>3</a:t>
            </a:r>
            <a:endParaRPr lang="es-ES_tradnl" sz="3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082217" y="1516398"/>
            <a:ext cx="389850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200" b="1" dirty="0" smtClean="0"/>
              <a:t>2</a:t>
            </a:r>
            <a:endParaRPr lang="es-ES_tradnl" sz="32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51132" y="4154042"/>
            <a:ext cx="402674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200" b="1" dirty="0" smtClean="0"/>
              <a:t>4</a:t>
            </a:r>
            <a:endParaRPr lang="es-ES_tradnl" sz="32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380214" y="3880121"/>
            <a:ext cx="385442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200" b="1" dirty="0" smtClean="0"/>
              <a:t>5</a:t>
            </a:r>
            <a:endParaRPr lang="es-ES_tradnl" sz="32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878029" y="3880121"/>
            <a:ext cx="410489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200" b="1" dirty="0" smtClean="0"/>
              <a:t>6</a:t>
            </a:r>
            <a:endParaRPr lang="es-ES_tradnl" sz="3200" b="1" dirty="0"/>
          </a:p>
        </p:txBody>
      </p:sp>
      <p:pic>
        <p:nvPicPr>
          <p:cNvPr id="5" name="Marcador de contenido 4" descr="091.jpg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6102"/>
          <a:stretch/>
        </p:blipFill>
        <p:spPr>
          <a:xfrm>
            <a:off x="6083273" y="4417876"/>
            <a:ext cx="2690046" cy="1801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304799" y="379791"/>
            <a:ext cx="8458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4. Vas a escuchar algunas diferencias y semejanzas entre España y Suiza en la época en la que se desarrolla la película. Escribe el número en la columna correspondiente.</a:t>
            </a:r>
          </a:p>
          <a:p>
            <a:endParaRPr lang="es-ES_tradnl" sz="2400" b="1" dirty="0" smtClean="0"/>
          </a:p>
          <a:p>
            <a:endParaRPr lang="es-ES_tradnl" sz="2400" b="1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088258"/>
              </p:ext>
            </p:extLst>
          </p:nvPr>
        </p:nvGraphicFramePr>
        <p:xfrm>
          <a:off x="304799" y="1949451"/>
          <a:ext cx="8458200" cy="39998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1"/>
                <a:gridCol w="965199"/>
                <a:gridCol w="939800"/>
                <a:gridCol w="762001"/>
                <a:gridCol w="914400"/>
                <a:gridCol w="990600"/>
                <a:gridCol w="1066800"/>
                <a:gridCol w="965199"/>
                <a:gridCol w="939800"/>
              </a:tblGrid>
              <a:tr h="2343645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País</a:t>
                      </a:r>
                      <a:endParaRPr lang="es-ES_tradnl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La</a:t>
                      </a:r>
                      <a:r>
                        <a:rPr lang="es-ES_tradnl" sz="2000" baseline="0" dirty="0" smtClean="0"/>
                        <a:t> vivienda y </a:t>
                      </a:r>
                    </a:p>
                    <a:p>
                      <a:r>
                        <a:rPr lang="es-ES_tradnl" sz="2000" baseline="0" dirty="0" smtClean="0"/>
                        <a:t>los paisajes</a:t>
                      </a:r>
                      <a:endParaRPr lang="es-ES_tradnl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La</a:t>
                      </a:r>
                      <a:r>
                        <a:rPr lang="es-ES_tradnl" sz="2000" baseline="0" dirty="0" smtClean="0"/>
                        <a:t> situación de la mujer</a:t>
                      </a:r>
                      <a:endParaRPr lang="es-ES_tradnl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Las</a:t>
                      </a:r>
                      <a:r>
                        <a:rPr lang="es-ES_tradnl" sz="2000" baseline="0" dirty="0" smtClean="0"/>
                        <a:t> creencias</a:t>
                      </a:r>
                      <a:endParaRPr lang="es-ES_tradnl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La</a:t>
                      </a:r>
                      <a:r>
                        <a:rPr lang="es-ES_tradnl" sz="2000" baseline="0" dirty="0" smtClean="0"/>
                        <a:t> forma de vida</a:t>
                      </a:r>
                      <a:endParaRPr lang="es-ES_tradnl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La escuela y la educación</a:t>
                      </a:r>
                      <a:endParaRPr lang="es-ES_tradnl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Las invitaciones y fiestas</a:t>
                      </a:r>
                      <a:endParaRPr lang="es-ES_tradnl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El</a:t>
                      </a:r>
                      <a:r>
                        <a:rPr lang="es-ES_tradnl" sz="2000" baseline="0" dirty="0" smtClean="0"/>
                        <a:t> trabajo y los salarios</a:t>
                      </a:r>
                      <a:endParaRPr lang="es-ES_tradnl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Las relaciones personales</a:t>
                      </a:r>
                      <a:endParaRPr lang="es-ES_tradnl" sz="2000" dirty="0"/>
                    </a:p>
                  </a:txBody>
                  <a:tcPr vert="vert270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solidFill>
                            <a:schemeClr val="tx1"/>
                          </a:solidFill>
                        </a:rPr>
                        <a:t>España</a:t>
                      </a:r>
                      <a:endParaRPr lang="es-ES_tradn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solidFill>
                            <a:schemeClr val="tx1"/>
                          </a:solidFill>
                        </a:rPr>
                        <a:t>Suiza</a:t>
                      </a:r>
                      <a:endParaRPr lang="es-ES_tradn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566" y="295833"/>
            <a:ext cx="8723434" cy="1143000"/>
          </a:xfrm>
        </p:spPr>
        <p:txBody>
          <a:bodyPr>
            <a:noAutofit/>
          </a:bodyPr>
          <a:lstStyle/>
          <a:p>
            <a:r>
              <a:rPr lang="es-ES_tradnl" sz="2400" b="1" dirty="0" smtClean="0"/>
              <a:t>5. La emigración a otros países es un fenómeno que ha existido en todas las épocas de la historia y en todo el mundo. ¿Cuáles han sido las causas principales que podemos ver en la película?</a:t>
            </a:r>
            <a:endParaRPr lang="es-ES_tradnl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5430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sz="2400" b="1" dirty="0" smtClean="0"/>
              <a:t>Haz un círculo en las que te parezcan correctas</a:t>
            </a:r>
            <a:r>
              <a:rPr lang="es-ES_tradnl" dirty="0" smtClean="0"/>
              <a:t>: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1592682" y="2888902"/>
            <a:ext cx="10686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El paro</a:t>
            </a:r>
            <a:endParaRPr lang="es-ES_tradn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006624" y="4652664"/>
            <a:ext cx="13885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smtClean="0"/>
              <a:t>La guerra</a:t>
            </a:r>
            <a:endParaRPr lang="es-ES_tradnl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669373" y="3960167"/>
            <a:ext cx="38665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Buscar un mejor nivel de vida</a:t>
            </a:r>
            <a:endParaRPr lang="es-ES_tradnl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538918" y="5555902"/>
            <a:ext cx="13430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Los celos</a:t>
            </a:r>
            <a:endParaRPr lang="es-ES_tradnl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75168" y="5877272"/>
            <a:ext cx="17818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La jubilación</a:t>
            </a:r>
            <a:endParaRPr lang="es-ES_tradnl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76600" y="2888902"/>
            <a:ext cx="26392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La crisis económica</a:t>
            </a:r>
            <a:endParaRPr lang="es-ES_tradnl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473041" y="4652664"/>
            <a:ext cx="14913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La política</a:t>
            </a:r>
            <a:endParaRPr lang="es-ES_tradnl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473041" y="3119735"/>
            <a:ext cx="15173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La religión</a:t>
            </a:r>
            <a:endParaRPr lang="es-ES_tradnl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20566" y="3729334"/>
            <a:ext cx="11721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El amor</a:t>
            </a:r>
            <a:endParaRPr lang="es-ES_tradnl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766728" y="4724905"/>
            <a:ext cx="19902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La educación</a:t>
            </a:r>
          </a:p>
          <a:p>
            <a:r>
              <a:rPr lang="es-ES_tradnl" sz="2400" dirty="0" smtClean="0"/>
              <a:t>y capacitación</a:t>
            </a:r>
            <a:endParaRPr lang="es-ES_tradnl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28227" y="5555902"/>
            <a:ext cx="24467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dirty="0" smtClean="0"/>
              <a:t>Aprender idiomas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343400"/>
          </a:xfrm>
        </p:spPr>
        <p:txBody>
          <a:bodyPr>
            <a:normAutofit/>
          </a:bodyPr>
          <a:lstStyle/>
          <a:p>
            <a:r>
              <a:rPr lang="es-ES_tradnl" sz="2800" i="1" dirty="0" smtClean="0">
                <a:latin typeface="Comic Sans MS"/>
                <a:cs typeface="Comic Sans MS"/>
              </a:rPr>
              <a:t>No sé porqué tendrías que irte tan lejos….Donde comen tres comen seis.</a:t>
            </a:r>
            <a:endParaRPr lang="es-ES_tradnl" sz="2800" dirty="0">
              <a:latin typeface="Comic Sans MS"/>
              <a:cs typeface="Comic Sans M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dirty="0" smtClean="0"/>
              <a:t> Di qué personaje dice lo siguiente:</a:t>
            </a:r>
            <a:endParaRPr lang="es-ES_tradnl" dirty="0"/>
          </a:p>
        </p:txBody>
      </p:sp>
      <p:pic>
        <p:nvPicPr>
          <p:cNvPr id="7" name="Imagen 6" descr="Screen Shot 2015-02-16 at 01.02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3021635"/>
            <a:ext cx="2425700" cy="299816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90800" y="3021635"/>
            <a:ext cx="3657600" cy="2998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extBox 1"/>
          <p:cNvSpPr txBox="1"/>
          <p:nvPr/>
        </p:nvSpPr>
        <p:spPr>
          <a:xfrm>
            <a:off x="498385" y="3137141"/>
            <a:ext cx="13561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1627" y="4156715"/>
            <a:ext cx="9060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Pilar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3429000"/>
            <a:ext cx="103265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Pablo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62745" y="4520717"/>
            <a:ext cx="21002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madre</a:t>
            </a:r>
            <a:r>
              <a:rPr lang="en-GB" sz="2800" dirty="0" smtClean="0"/>
              <a:t> de </a:t>
            </a:r>
          </a:p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752" y="5363924"/>
            <a:ext cx="12698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Marcos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267200"/>
          </a:xfrm>
        </p:spPr>
        <p:txBody>
          <a:bodyPr>
            <a:normAutofit/>
          </a:bodyPr>
          <a:lstStyle/>
          <a:p>
            <a:r>
              <a:rPr lang="es-ES_tradnl" sz="3200" i="1" dirty="0" smtClean="0">
                <a:latin typeface="Comic Sans MS"/>
                <a:cs typeface="Comic Sans MS"/>
              </a:rPr>
              <a:t>!Has falsificado mi firma! !Desde luego yo soy el último mono en esta casa!</a:t>
            </a:r>
            <a:endParaRPr lang="es-ES_tradnl" sz="3200" dirty="0">
              <a:latin typeface="Comic Sans MS"/>
              <a:cs typeface="Comic Sans M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pic>
        <p:nvPicPr>
          <p:cNvPr id="7" name="Imagen 6" descr="Screen Shot 2015-02-16 at 00.35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79085"/>
            <a:ext cx="4406900" cy="23407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09800" y="3067798"/>
            <a:ext cx="4648200" cy="31806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s-ES_tradnl" sz="4000" b="1" dirty="0" smtClean="0"/>
              <a:t> Di qué personaje dice lo siguiente: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7176559" y="3067798"/>
            <a:ext cx="103265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Pablo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4125684"/>
            <a:ext cx="21002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madre</a:t>
            </a:r>
            <a:r>
              <a:rPr lang="en-GB" sz="2800" dirty="0" smtClean="0"/>
              <a:t> de </a:t>
            </a:r>
          </a:p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8099" y="3106110"/>
            <a:ext cx="13561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1341" y="4125684"/>
            <a:ext cx="9060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Pilar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7166" y="5229200"/>
            <a:ext cx="12698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Marcos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343400"/>
          </a:xfrm>
        </p:spPr>
        <p:txBody>
          <a:bodyPr>
            <a:normAutofit/>
          </a:bodyPr>
          <a:lstStyle/>
          <a:p>
            <a:r>
              <a:rPr lang="es-ES_tradnl" sz="2800" i="1" dirty="0" smtClean="0">
                <a:latin typeface="Comic Sans MS"/>
                <a:cs typeface="Comic Sans MS"/>
              </a:rPr>
              <a:t>¡Tú no vas a trabajar…Porque a mí no me da la gana que tú trabajes, porque yo me sobro y me basto para sacar a mi familia adelante!</a:t>
            </a:r>
            <a:endParaRPr lang="es-ES_tradnl" sz="2800" dirty="0">
              <a:latin typeface="Comic Sans MS"/>
              <a:cs typeface="Comic Sans M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Ximena Arias-McLaughlin (Open University)</a:t>
            </a:r>
            <a:endParaRPr lang="es-ES_tradnl"/>
          </a:p>
        </p:txBody>
      </p:sp>
      <p:pic>
        <p:nvPicPr>
          <p:cNvPr id="8" name="Imagen 7" descr="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19345"/>
            <a:ext cx="3657600" cy="19613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4600" y="3657600"/>
            <a:ext cx="36576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dirty="0" smtClean="0"/>
              <a:t> Di qué personaje dice lo siguiente: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3429000"/>
            <a:ext cx="103265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Pablo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4520717"/>
            <a:ext cx="21002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madre</a:t>
            </a:r>
            <a:r>
              <a:rPr lang="en-GB" sz="2800" dirty="0" smtClean="0"/>
              <a:t> de </a:t>
            </a:r>
          </a:p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8099" y="3106110"/>
            <a:ext cx="13561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Martín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1341" y="4125684"/>
            <a:ext cx="9060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Pilar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67466" y="5332893"/>
            <a:ext cx="12698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Marcos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íxel">
  <a:themeElements>
    <a:clrScheme name="Pí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í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í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2D0D3AAE0774BA2D00C4B62B7CD2C" ma:contentTypeVersion="0" ma:contentTypeDescription="Create a new document." ma:contentTypeScope="" ma:versionID="49087555c4ea4e1b68738d4e61d532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80AD54-12B8-49AC-AF64-409BDEB38F40}"/>
</file>

<file path=customXml/itemProps2.xml><?xml version="1.0" encoding="utf-8"?>
<ds:datastoreItem xmlns:ds="http://schemas.openxmlformats.org/officeDocument/2006/customXml" ds:itemID="{C30B3CAA-632D-4587-AC62-1174E4498423}"/>
</file>

<file path=customXml/itemProps3.xml><?xml version="1.0" encoding="utf-8"?>
<ds:datastoreItem xmlns:ds="http://schemas.openxmlformats.org/officeDocument/2006/customXml" ds:itemID="{C807AAE5-DAA8-4251-B98E-B0CA55057D25}"/>
</file>

<file path=docProps/app.xml><?xml version="1.0" encoding="utf-8"?>
<Properties xmlns="http://schemas.openxmlformats.org/officeDocument/2006/extended-properties" xmlns:vt="http://schemas.openxmlformats.org/officeDocument/2006/docPropsVTypes">
  <Template>Píxel.thmx</Template>
  <TotalTime>353</TotalTime>
  <Words>682</Words>
  <Application>Microsoft Office PowerPoint</Application>
  <PresentationFormat>On-screen Show (4:3)</PresentationFormat>
  <Paragraphs>141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Píxel</vt:lpstr>
      <vt:lpstr>PowerPoint Presentation</vt:lpstr>
      <vt:lpstr>1. Preguntas generales:</vt:lpstr>
      <vt:lpstr>2. Establece la correspondencia entre personajes de la película y rasgos de su carácter y situación. Escribe los números más apropiados. </vt:lpstr>
      <vt:lpstr>3. ¿Cuál de estas escenas te gustó más y por qué? Responde: Me gustó más la escena número…… porque…….</vt:lpstr>
      <vt:lpstr>PowerPoint Presentation</vt:lpstr>
      <vt:lpstr>5. La emigración a otros países es un fenómeno que ha existido en todas las épocas de la historia y en todo el mundo. ¿Cuáles han sido las causas principales que podemos ver en la película?</vt:lpstr>
      <vt:lpstr> Di qué personaje dice lo siguiente:</vt:lpstr>
      <vt:lpstr> Di qué personaje dice lo siguiente:</vt:lpstr>
      <vt:lpstr> Di qué personaje dice lo siguiente:</vt:lpstr>
      <vt:lpstr> Di qué personaje dice lo siguiente:</vt:lpstr>
      <vt:lpstr> Di qué personaje dice lo siguiente:</vt:lpstr>
      <vt:lpstr> Di qué personaje dice lo siguiente:</vt:lpstr>
      <vt:lpstr> Di qué personaje dice lo siguiente:</vt:lpstr>
    </vt:vector>
  </TitlesOfParts>
  <Company>Consejo de la Judicatura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Agua para chocolate</dc:title>
  <dc:creator>Ximena Arias-McLaughlin</dc:creator>
  <cp:lastModifiedBy>Louisa Gibson</cp:lastModifiedBy>
  <cp:revision>30</cp:revision>
  <cp:lastPrinted>2015-02-17T09:52:38Z</cp:lastPrinted>
  <dcterms:created xsi:type="dcterms:W3CDTF">2015-02-15T21:43:45Z</dcterms:created>
  <dcterms:modified xsi:type="dcterms:W3CDTF">2015-02-17T11:48:32Z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0x0101000522D0D3AAE0774BA2D00C4B62B7CD2C</vt:lpwstr>
  </property>
</Properties>
</file>